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1" r:id="rId1"/>
  </p:sldMasterIdLst>
  <p:notesMasterIdLst>
    <p:notesMasterId r:id="rId17"/>
  </p:notesMasterIdLst>
  <p:handoutMasterIdLst>
    <p:handoutMasterId r:id="rId18"/>
  </p:handoutMasterIdLst>
  <p:sldIdLst>
    <p:sldId id="275" r:id="rId2"/>
    <p:sldId id="257" r:id="rId3"/>
    <p:sldId id="276" r:id="rId4"/>
    <p:sldId id="277" r:id="rId5"/>
    <p:sldId id="278" r:id="rId6"/>
    <p:sldId id="279" r:id="rId7"/>
    <p:sldId id="280" r:id="rId8"/>
    <p:sldId id="272" r:id="rId9"/>
    <p:sldId id="285" r:id="rId10"/>
    <p:sldId id="287" r:id="rId11"/>
    <p:sldId id="283" r:id="rId12"/>
    <p:sldId id="284" r:id="rId13"/>
    <p:sldId id="271" r:id="rId14"/>
    <p:sldId id="288" r:id="rId15"/>
    <p:sldId id="286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00"/>
    <a:srgbClr val="0EAE9F"/>
    <a:srgbClr val="13B09B"/>
    <a:srgbClr val="0290F8"/>
    <a:srgbClr val="FE59D0"/>
    <a:srgbClr val="F55455"/>
    <a:srgbClr val="FF9732"/>
    <a:srgbClr val="02B64E"/>
    <a:srgbClr val="1BCFE9"/>
    <a:srgbClr val="FFB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25"/>
    <p:restoredTop sz="94613"/>
  </p:normalViewPr>
  <p:slideViewPr>
    <p:cSldViewPr snapToGrid="0" snapToObjects="1">
      <p:cViewPr varScale="1">
        <p:scale>
          <a:sx n="128" d="100"/>
          <a:sy n="128" d="100"/>
        </p:scale>
        <p:origin x="141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11/8/20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11/8/20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203290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3800535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SPIKE PRIME LESSONS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780A6E-BC42-443E-B6EE-CF18D754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32885"/>
          <a:stretch/>
        </p:blipFill>
        <p:spPr>
          <a:xfrm>
            <a:off x="179837" y="1052244"/>
            <a:ext cx="1668346" cy="11197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 userDrawn="1"/>
        </p:nvSpPr>
        <p:spPr>
          <a:xfrm>
            <a:off x="6058605" y="737053"/>
            <a:ext cx="29112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By the Creators of EV3Lessons</a:t>
            </a:r>
          </a:p>
          <a:p>
            <a:endParaRPr lang="en-US" dirty="0"/>
          </a:p>
        </p:txBody>
      </p:sp>
      <p:pic>
        <p:nvPicPr>
          <p:cNvPr id="12" name="Picture 11" descr="A picture containing sitting, game, remote, video&#10;&#10;Description automatically generated">
            <a:extLst>
              <a:ext uri="{FF2B5EF4-FFF2-40B4-BE49-F238E27FC236}">
                <a16:creationId xmlns:a16="http://schemas.microsoft.com/office/drawing/2014/main" id="{19D0660C-C674-40CA-9A39-C1E73533C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24583" t="2888" r="29917" b="4667"/>
          <a:stretch/>
        </p:blipFill>
        <p:spPr>
          <a:xfrm>
            <a:off x="6058605" y="1349909"/>
            <a:ext cx="2672408" cy="407224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692F0F6-55AF-4824-99CB-E83F101B1EC4}"/>
              </a:ext>
            </a:extLst>
          </p:cNvPr>
          <p:cNvGrpSpPr/>
          <p:nvPr userDrawn="1"/>
        </p:nvGrpSpPr>
        <p:grpSpPr>
          <a:xfrm>
            <a:off x="191917" y="5040728"/>
            <a:ext cx="4773538" cy="1188622"/>
            <a:chOff x="131592" y="5034964"/>
            <a:chExt cx="4773538" cy="1188622"/>
          </a:xfrm>
        </p:grpSpPr>
        <p:pic>
          <p:nvPicPr>
            <p:cNvPr id="13" name="Picture 12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5D287EC6-F8B0-448E-8D55-DF322AE1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564" y="5034964"/>
              <a:ext cx="1188622" cy="1188622"/>
            </a:xfrm>
            <a:prstGeom prst="rect">
              <a:avLst/>
            </a:prstGeom>
          </p:spPr>
        </p:pic>
        <p:pic>
          <p:nvPicPr>
            <p:cNvPr id="14" name="Picture 13" descr="A picture containing building, drawing&#10;&#10;Description automatically generated">
              <a:extLst>
                <a:ext uri="{FF2B5EF4-FFF2-40B4-BE49-F238E27FC236}">
                  <a16:creationId xmlns:a16="http://schemas.microsoft.com/office/drawing/2014/main" id="{91372CAA-8BA2-4843-A4AF-2048CC06B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592" y="5034964"/>
              <a:ext cx="1188622" cy="1188622"/>
            </a:xfrm>
            <a:prstGeom prst="rect">
              <a:avLst/>
            </a:prstGeom>
          </p:spPr>
        </p:pic>
        <p:pic>
          <p:nvPicPr>
            <p:cNvPr id="15" name="Picture 14" descr="A picture containing drawing, holding&#10;&#10;Description automatically generated">
              <a:extLst>
                <a:ext uri="{FF2B5EF4-FFF2-40B4-BE49-F238E27FC236}">
                  <a16:creationId xmlns:a16="http://schemas.microsoft.com/office/drawing/2014/main" id="{CA9216A7-E69F-420F-8299-1B49C99B4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6508" y="5034964"/>
              <a:ext cx="1188622" cy="1188622"/>
            </a:xfrm>
            <a:prstGeom prst="rect">
              <a:avLst/>
            </a:prstGeom>
          </p:spPr>
        </p:pic>
        <p:pic>
          <p:nvPicPr>
            <p:cNvPr id="16" name="Picture 15" descr="A picture containing drawing, building, purple, window&#10;&#10;Description automatically generated">
              <a:extLst>
                <a:ext uri="{FF2B5EF4-FFF2-40B4-BE49-F238E27FC236}">
                  <a16:creationId xmlns:a16="http://schemas.microsoft.com/office/drawing/2014/main" id="{A73BEF5F-3C41-4C38-9C7F-2522CAC61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1536" y="5034964"/>
              <a:ext cx="1188622" cy="1188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255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11/08/2020)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3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11/08/2020)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SPIKE Prime Lessons (primelessons.org) CC-BY-NC-SA.  (Last edit: 11/08/2020)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7217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3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11/08/2020)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6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11/08/2020)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11/08/2020)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11/08/2020)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11/08/2020)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11/08/2020)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1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11/08/2020)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9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rgbClr val="65D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961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SPIKE Prime Lessons (primelessons.org) CC-BY-NC-SA.  (Last edit: 11/08/2020)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1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HUB &amp;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ARVIND </a:t>
            </a:r>
            <a:r>
              <a:rPr lang="en-US" dirty="0"/>
              <a:t>SESHAN</a:t>
            </a: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FCCC-EADD-DB4B-A4D0-77237CF93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PYTHON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FDC54-AB6A-6D43-8E0B-C333C3E89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" y="2020923"/>
            <a:ext cx="3352851" cy="460194"/>
          </a:xfrm>
        </p:spPr>
        <p:txBody>
          <a:bodyPr/>
          <a:lstStyle/>
          <a:p>
            <a:r>
              <a:rPr lang="en-US" dirty="0"/>
              <a:t>Select Python from the pop-up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500F11-8E21-6549-82EC-BC706E900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11/08/2020)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7E9546-FD54-7748-A504-7D9FC545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A23169-DA86-A140-B682-2A7A3234C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37"/>
          <a:stretch/>
        </p:blipFill>
        <p:spPr>
          <a:xfrm>
            <a:off x="282582" y="2612657"/>
            <a:ext cx="3044698" cy="2503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8AB0AF-159B-5F45-AC70-17006E76C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994" y="2612657"/>
            <a:ext cx="3747286" cy="2645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69592E-2F11-7C4D-8D83-241CAADF0ABA}"/>
              </a:ext>
            </a:extLst>
          </p:cNvPr>
          <p:cNvSpPr txBox="1">
            <a:spLocks/>
          </p:cNvSpPr>
          <p:nvPr/>
        </p:nvSpPr>
        <p:spPr>
          <a:xfrm>
            <a:off x="4958994" y="2020923"/>
            <a:ext cx="3352851" cy="4601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on the three dots to change the file name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83B305-188A-A14C-B235-E38CCEC43AD7}"/>
              </a:ext>
            </a:extLst>
          </p:cNvPr>
          <p:cNvSpPr/>
          <p:nvPr/>
        </p:nvSpPr>
        <p:spPr>
          <a:xfrm>
            <a:off x="6832637" y="2696279"/>
            <a:ext cx="337395" cy="26824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9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4BD56A-07BB-3B4B-A82B-E0C16AB83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555" y="1225738"/>
            <a:ext cx="5842817" cy="50831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2DD1-4409-4F35-9E4F-6685629DB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11/08/2020)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7925F-2DE8-4ABA-ADFD-9B6FEBBF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Canvas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16DD9-A616-41E4-82C9-E73E48206243}"/>
              </a:ext>
            </a:extLst>
          </p:cNvPr>
          <p:cNvSpPr txBox="1"/>
          <p:nvPr/>
        </p:nvSpPr>
        <p:spPr>
          <a:xfrm>
            <a:off x="287960" y="3774965"/>
            <a:ext cx="1530110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Programming Canvas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92ACD9-B0F3-4B32-BB55-019CE25CECB3}"/>
              </a:ext>
            </a:extLst>
          </p:cNvPr>
          <p:cNvSpPr txBox="1"/>
          <p:nvPr/>
        </p:nvSpPr>
        <p:spPr>
          <a:xfrm>
            <a:off x="4432093" y="5144755"/>
            <a:ext cx="1501141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Knowledge Base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3043B9-94D1-4359-9283-FAEE964DE11C}"/>
              </a:ext>
            </a:extLst>
          </p:cNvPr>
          <p:cNvSpPr/>
          <p:nvPr/>
        </p:nvSpPr>
        <p:spPr>
          <a:xfrm>
            <a:off x="197068" y="1408581"/>
            <a:ext cx="380931" cy="445014"/>
          </a:xfrm>
          <a:prstGeom prst="rect">
            <a:avLst/>
          </a:prstGeom>
          <a:noFill/>
          <a:ln w="28575" cmpd="sng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F7785C-6EA1-49F2-8B65-0D8BBC2C32FC}"/>
              </a:ext>
            </a:extLst>
          </p:cNvPr>
          <p:cNvCxnSpPr>
            <a:cxnSpLocks/>
          </p:cNvCxnSpPr>
          <p:nvPr/>
        </p:nvCxnSpPr>
        <p:spPr>
          <a:xfrm>
            <a:off x="629347" y="1445854"/>
            <a:ext cx="1801580" cy="97420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2705BF-6A65-4DEB-B1DD-0406EBDE6949}"/>
              </a:ext>
            </a:extLst>
          </p:cNvPr>
          <p:cNvCxnSpPr>
            <a:cxnSpLocks/>
          </p:cNvCxnSpPr>
          <p:nvPr/>
        </p:nvCxnSpPr>
        <p:spPr>
          <a:xfrm>
            <a:off x="613690" y="1909771"/>
            <a:ext cx="1809063" cy="182829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175B5BA-5CD4-4495-876D-CE19E0AD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927" y="2420058"/>
            <a:ext cx="1744422" cy="1354907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B0C2887-9BB2-40E9-ACBF-F6886FCEB7E4}"/>
              </a:ext>
            </a:extLst>
          </p:cNvPr>
          <p:cNvSpPr/>
          <p:nvPr/>
        </p:nvSpPr>
        <p:spPr>
          <a:xfrm>
            <a:off x="4958994" y="5897132"/>
            <a:ext cx="330411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63EDE-EE21-448E-A01D-625CAF340FE0}"/>
              </a:ext>
            </a:extLst>
          </p:cNvPr>
          <p:cNvSpPr txBox="1"/>
          <p:nvPr/>
        </p:nvSpPr>
        <p:spPr>
          <a:xfrm>
            <a:off x="2436658" y="2143059"/>
            <a:ext cx="1746865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Hub Dashboard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1C3BD63-CC50-42E6-8E7A-A7F124AD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40C6B4F6-2952-4A39-A68B-764BE53BAF00}"/>
              </a:ext>
            </a:extLst>
          </p:cNvPr>
          <p:cNvSpPr txBox="1">
            <a:spLocks/>
          </p:cNvSpPr>
          <p:nvPr/>
        </p:nvSpPr>
        <p:spPr>
          <a:xfrm>
            <a:off x="6014372" y="1234758"/>
            <a:ext cx="2970136" cy="39099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Knowledge Base: </a:t>
            </a:r>
            <a:r>
              <a:rPr lang="en-US" dirty="0" err="1"/>
              <a:t>MicroPython</a:t>
            </a:r>
            <a:r>
              <a:rPr lang="en-US" dirty="0"/>
              <a:t> Tips</a:t>
            </a:r>
          </a:p>
          <a:p>
            <a:r>
              <a:rPr lang="en-US" dirty="0"/>
              <a:t>Programming Canvas: The main programming canvas is where you will create each program (called ‘Project’)</a:t>
            </a:r>
          </a:p>
          <a:p>
            <a:r>
              <a:rPr lang="en-US" dirty="0"/>
              <a:t>The Connect Icon lets you access the Hub Dashboard</a:t>
            </a:r>
          </a:p>
          <a:p>
            <a:r>
              <a:rPr lang="en-US" dirty="0"/>
              <a:t>Stop/Play Icon lets you pick which slot to download the code to and run your code</a:t>
            </a:r>
          </a:p>
          <a:p>
            <a:r>
              <a:rPr lang="en-US" dirty="0"/>
              <a:t>Console; Anything you print as well </a:t>
            </a:r>
            <a:r>
              <a:rPr lang="en-US"/>
              <a:t>as errors </a:t>
            </a:r>
            <a:r>
              <a:rPr lang="en-US" dirty="0"/>
              <a:t>will show up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4E7AAA-918F-4251-9BF1-E6FEEC4D6922}"/>
              </a:ext>
            </a:extLst>
          </p:cNvPr>
          <p:cNvSpPr txBox="1"/>
          <p:nvPr/>
        </p:nvSpPr>
        <p:spPr>
          <a:xfrm>
            <a:off x="4894699" y="5613915"/>
            <a:ext cx="1119673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Stop and Play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16387-5C75-44BF-AC57-CFBDB656838D}"/>
              </a:ext>
            </a:extLst>
          </p:cNvPr>
          <p:cNvSpPr/>
          <p:nvPr/>
        </p:nvSpPr>
        <p:spPr>
          <a:xfrm>
            <a:off x="5289405" y="5897132"/>
            <a:ext cx="657304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D2BAF3-7288-1B4C-BED9-F72A22BF2FD5}"/>
              </a:ext>
            </a:extLst>
          </p:cNvPr>
          <p:cNvSpPr txBox="1"/>
          <p:nvPr/>
        </p:nvSpPr>
        <p:spPr>
          <a:xfrm>
            <a:off x="212865" y="5144756"/>
            <a:ext cx="1530110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3023771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DE428-A34B-44C1-AD8A-DA686761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4B8D2-BA30-49BD-B4DA-E139B2B0E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3944472" cy="5082601"/>
          </a:xfrm>
        </p:spPr>
        <p:txBody>
          <a:bodyPr>
            <a:normAutofit fontScale="92500"/>
          </a:bodyPr>
          <a:lstStyle/>
          <a:p>
            <a:r>
              <a:rPr lang="en-US" dirty="0"/>
              <a:t>You must connect your Hub to access this section</a:t>
            </a:r>
          </a:p>
          <a:p>
            <a:r>
              <a:rPr lang="en-US" dirty="0"/>
              <a:t>This section is very useful for:</a:t>
            </a:r>
          </a:p>
          <a:p>
            <a:pPr lvl="1"/>
            <a:r>
              <a:rPr lang="en-US" dirty="0"/>
              <a:t>Checking battery level</a:t>
            </a:r>
          </a:p>
          <a:p>
            <a:pPr lvl="1"/>
            <a:r>
              <a:rPr lang="en-US" dirty="0"/>
              <a:t>Hub OS version</a:t>
            </a:r>
          </a:p>
          <a:p>
            <a:pPr lvl="1"/>
            <a:r>
              <a:rPr lang="en-US" dirty="0"/>
              <a:t>Gyro Sensor Values</a:t>
            </a:r>
          </a:p>
          <a:p>
            <a:pPr lvl="1"/>
            <a:r>
              <a:rPr lang="en-US" dirty="0"/>
              <a:t>See which motors and sensors are connected</a:t>
            </a:r>
          </a:p>
          <a:p>
            <a:pPr lvl="1"/>
            <a:r>
              <a:rPr lang="en-US" dirty="0"/>
              <a:t>Get real time values from the motors and sensors</a:t>
            </a:r>
          </a:p>
          <a:p>
            <a:r>
              <a:rPr lang="en-US" dirty="0"/>
              <a:t>You can also rename your Hub in this panel by clicking on the three dots (…)</a:t>
            </a:r>
          </a:p>
          <a:p>
            <a:r>
              <a:rPr lang="en-US" dirty="0"/>
              <a:t>The Manage Programs has a list of all programs on the Hub (maximum of 20). Use this section to change the order of the programs.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81FDE9-2913-4DA4-BF4B-E018E6399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11/08/2020)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D9D58-FF47-471D-A89A-6A6F14084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138" y="1228155"/>
            <a:ext cx="3490866" cy="271138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E5F645-480D-42A8-9EC8-71B887C21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24" y="4275095"/>
            <a:ext cx="4221480" cy="1196340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51AFF349-54E3-4736-8E90-86DDBF221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212" y="353056"/>
            <a:ext cx="629712" cy="64796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619473B-3381-410B-9EAB-34042C60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59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0BAAAB5-B6E0-E742-9B31-DC2DAAEA5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" y="1216472"/>
            <a:ext cx="4870585" cy="3663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7D28C5-E7CA-493B-858B-7A19FE33F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73" y="3998955"/>
            <a:ext cx="3186256" cy="2229746"/>
          </a:xfrm>
          <a:prstGeom prst="rect">
            <a:avLst/>
          </a:prstGeom>
          <a:ln>
            <a:solidFill>
              <a:srgbClr val="FFD5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brick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416952" y="1242219"/>
            <a:ext cx="3567555" cy="27567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software will auto-connect to the brick if you are using USB</a:t>
            </a:r>
          </a:p>
          <a:p>
            <a:r>
              <a:rPr lang="en-US" dirty="0"/>
              <a:t>To connect over Bluetooth, click the connect icon in the software.</a:t>
            </a:r>
          </a:p>
          <a:p>
            <a:r>
              <a:rPr lang="en-US" dirty="0"/>
              <a:t>Enable Bluetooth by pressing the Bluetooth button on the brick.</a:t>
            </a:r>
          </a:p>
          <a:p>
            <a:r>
              <a:rPr lang="en-US" dirty="0"/>
              <a:t>Your brick will show up in the list at the bottom. Click connect on your hub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11/08/2020)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4125" y="1351259"/>
            <a:ext cx="325641" cy="312615"/>
          </a:xfrm>
          <a:prstGeom prst="rect">
            <a:avLst/>
          </a:prstGeom>
          <a:noFill/>
          <a:ln w="5715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529766" y="1351259"/>
            <a:ext cx="3587063" cy="2647696"/>
          </a:xfrm>
          <a:prstGeom prst="line">
            <a:avLst/>
          </a:prstGeom>
          <a:ln>
            <a:solidFill>
              <a:srgbClr val="FFD5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204125" y="1663874"/>
            <a:ext cx="726449" cy="2356715"/>
          </a:xfrm>
          <a:prstGeom prst="line">
            <a:avLst/>
          </a:prstGeom>
          <a:ln>
            <a:solidFill>
              <a:srgbClr val="FFD5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BC181B5-2EA1-4C01-B42F-745681F8FFEE}"/>
              </a:ext>
            </a:extLst>
          </p:cNvPr>
          <p:cNvSpPr/>
          <p:nvPr/>
        </p:nvSpPr>
        <p:spPr>
          <a:xfrm>
            <a:off x="2248160" y="5903537"/>
            <a:ext cx="551081" cy="325164"/>
          </a:xfrm>
          <a:prstGeom prst="rect">
            <a:avLst/>
          </a:prstGeom>
          <a:noFill/>
          <a:ln w="1905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318FC27-407A-4F8C-85FE-2F82CAB1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63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573BA-AA10-7047-9FE3-6104AB993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PYTHON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2834B-016E-1A4D-A45A-E65EDE2F6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Python programs will begin with the following code by default.</a:t>
            </a:r>
          </a:p>
          <a:p>
            <a:r>
              <a:rPr lang="en-US" dirty="0"/>
              <a:t>You should keep this code in all projects you create expect for the following: </a:t>
            </a:r>
            <a:r>
              <a:rPr lang="en-US" dirty="0" err="1"/>
              <a:t>hub.light_matrix.show_image</a:t>
            </a:r>
            <a:r>
              <a:rPr lang="en-US" dirty="0"/>
              <a:t>('HAPPY')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C326CF-A2CB-7C47-9630-6BAD9BBC8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11/08/2020)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5958D8-B7EC-A64D-AFCD-080CADD6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C2B793-46CE-F54B-813A-952E4B110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" y="2839731"/>
            <a:ext cx="8831580" cy="168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00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This lesson was created by Arvind Seshan for SPIKE Prime Lessons</a:t>
            </a:r>
          </a:p>
          <a:p>
            <a:r>
              <a:rPr lang="en-US" sz="1600" dirty="0"/>
              <a:t>More lessons are available at www.primelessons.org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11/08/2020)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7"/>
            <a:ext cx="8831580" cy="2409220"/>
          </a:xfrm>
        </p:spPr>
        <p:txBody>
          <a:bodyPr/>
          <a:lstStyle/>
          <a:p>
            <a:r>
              <a:rPr lang="en-US" dirty="0"/>
              <a:t>Learn how the SPIKE Prime Hub operates</a:t>
            </a:r>
          </a:p>
          <a:p>
            <a:r>
              <a:rPr lang="en-US" dirty="0"/>
              <a:t>Learn about the main components of the SPIKE Prime Software</a:t>
            </a:r>
          </a:p>
          <a:p>
            <a:r>
              <a:rPr lang="en-US" dirty="0"/>
              <a:t>Learn how to connect your Hub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11/08/2020)</a:t>
            </a:r>
          </a:p>
        </p:txBody>
      </p:sp>
      <p:pic>
        <p:nvPicPr>
          <p:cNvPr id="6" name="Picture 5" descr="A close up of a box&#10;&#10;Description automatically generated">
            <a:extLst>
              <a:ext uri="{FF2B5EF4-FFF2-40B4-BE49-F238E27FC236}">
                <a16:creationId xmlns:a16="http://schemas.microsoft.com/office/drawing/2014/main" id="{FEE34A32-27D6-4080-BD6B-C5454C87D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79" r="12411"/>
          <a:stretch/>
        </p:blipFill>
        <p:spPr>
          <a:xfrm>
            <a:off x="3934047" y="1917370"/>
            <a:ext cx="4401879" cy="434911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4AAE4-28AB-4B08-8A92-91AD24C9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8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able, white, sitting, phone&#10;&#10;Description automatically generated">
            <a:extLst>
              <a:ext uri="{FF2B5EF4-FFF2-40B4-BE49-F238E27FC236}">
                <a16:creationId xmlns:a16="http://schemas.microsoft.com/office/drawing/2014/main" id="{6F4A1649-7C80-4B1E-9F27-D081E3EAD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65" r="30665" b="7070"/>
          <a:stretch/>
        </p:blipFill>
        <p:spPr>
          <a:xfrm>
            <a:off x="5127416" y="1045681"/>
            <a:ext cx="3194760" cy="49625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1777-BCE1-486D-B560-B0FD7C44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Hub Buttons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6FA2-631E-48F9-A6EB-1F02ED6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616937" cy="50826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Put Hub in Bluetooth pairing mode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Left button for program navigation in home menu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program or exit program when running. Hold down for 5 seconds to power off. Turns on Hub.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Right button for program navigation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73FD9-1368-44E9-BD49-E5B17133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11/08/2020)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DC838-9671-4D0F-945E-321D53EE2879}"/>
              </a:ext>
            </a:extLst>
          </p:cNvPr>
          <p:cNvSpPr txBox="1"/>
          <p:nvPr/>
        </p:nvSpPr>
        <p:spPr>
          <a:xfrm>
            <a:off x="6889326" y="1746198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8FD10-DB25-4271-97FA-40A889486316}"/>
              </a:ext>
            </a:extLst>
          </p:cNvPr>
          <p:cNvSpPr txBox="1"/>
          <p:nvPr/>
        </p:nvSpPr>
        <p:spPr>
          <a:xfrm>
            <a:off x="5681047" y="4496798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ABBBE-776C-4E98-9713-10DC2F32E575}"/>
              </a:ext>
            </a:extLst>
          </p:cNvPr>
          <p:cNvSpPr txBox="1"/>
          <p:nvPr/>
        </p:nvSpPr>
        <p:spPr>
          <a:xfrm>
            <a:off x="6508997" y="4288889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9B965-DB0F-4CBC-916E-DC22CA9F9F73}"/>
              </a:ext>
            </a:extLst>
          </p:cNvPr>
          <p:cNvSpPr txBox="1"/>
          <p:nvPr/>
        </p:nvSpPr>
        <p:spPr>
          <a:xfrm>
            <a:off x="7300806" y="4561330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A3A62AB-539C-487E-B402-67368E04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28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Related image">
            <a:extLst>
              <a:ext uri="{FF2B5EF4-FFF2-40B4-BE49-F238E27FC236}">
                <a16:creationId xmlns:a16="http://schemas.microsoft.com/office/drawing/2014/main" id="{0488D779-0750-4293-A78A-D4176F36C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622" y="1195092"/>
            <a:ext cx="4187389" cy="507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1777-BCE1-486D-B560-B0FD7C44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Hub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6FA2-631E-48F9-A6EB-1F02ED6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534534" cy="50826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5x5 LED pixel matrix can be used to make designs, but also pick programs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Patterns onscreen represent different programs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the arrows and center button to navigate/launch programs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can have a maximum of 20 programs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73FD9-1368-44E9-BD49-E5B17133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11/08/2020)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A57F71-F991-434F-AE0B-B89C1325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70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C1777-BCE1-486D-B560-B0FD7C44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Ports, Motors and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6FA2-631E-48F9-A6EB-1F02ED6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" y="1242167"/>
            <a:ext cx="8675597" cy="159980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hub has 6 built-in ports (A-F)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Any port can be used for any motor or sensor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basic SPIKE PRIME set comes with 1 Large Motor and 2 Medium Motors, 1 Force Sensor, 1 Distance Sensor, 1 Color Sensor, and a built-in 6-axis IMU (3-axis accelerometer + 3-axis gyro)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73FD9-1368-44E9-BD49-E5B17133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11/08/2020)</a:t>
            </a:r>
            <a:endParaRPr lang="en-US" dirty="0"/>
          </a:p>
        </p:txBody>
      </p:sp>
      <p:pic>
        <p:nvPicPr>
          <p:cNvPr id="12" name="Picture 11" descr="A wedding cake&#10;&#10;Description automatically generated">
            <a:extLst>
              <a:ext uri="{FF2B5EF4-FFF2-40B4-BE49-F238E27FC236}">
                <a16:creationId xmlns:a16="http://schemas.microsoft.com/office/drawing/2014/main" id="{5DAF6454-B865-4E4A-A449-76D9C219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28" y="2546941"/>
            <a:ext cx="5547360" cy="4160520"/>
          </a:xfrm>
          <a:prstGeom prst="rect">
            <a:avLst/>
          </a:prstGeom>
        </p:spPr>
      </p:pic>
      <p:pic>
        <p:nvPicPr>
          <p:cNvPr id="14" name="Picture 13" descr="A picture containing table, white, sitting, phone&#10;&#10;Description automatically generated">
            <a:extLst>
              <a:ext uri="{FF2B5EF4-FFF2-40B4-BE49-F238E27FC236}">
                <a16:creationId xmlns:a16="http://schemas.microsoft.com/office/drawing/2014/main" id="{C96DC630-2992-4C16-A21F-6ACBAD4F8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5" r="30665" b="7070"/>
          <a:stretch/>
        </p:blipFill>
        <p:spPr>
          <a:xfrm>
            <a:off x="6199148" y="2717119"/>
            <a:ext cx="2167612" cy="3367036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256EEB-9930-4CE6-9F2C-0F8B5F9DA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0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E3C6-D37F-47FF-AA5E-032BB19E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FA813E-5663-4E99-A0F2-6C2AF1CE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11/08/2020)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A509F-8B8C-463E-AEA7-A7CC9881C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4" t="8578" r="7594" b="2448"/>
          <a:stretch/>
        </p:blipFill>
        <p:spPr>
          <a:xfrm>
            <a:off x="4955279" y="1854040"/>
            <a:ext cx="3083821" cy="2384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D6ACA5-4108-4FCB-89A4-CA6C35B5B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74" t="8577" r="7439" b="2449"/>
          <a:stretch/>
        </p:blipFill>
        <p:spPr>
          <a:xfrm>
            <a:off x="746760" y="1854039"/>
            <a:ext cx="3025140" cy="23843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35309F-C679-4AAA-B806-21511FD6B489}"/>
              </a:ext>
            </a:extLst>
          </p:cNvPr>
          <p:cNvSpPr txBox="1"/>
          <p:nvPr/>
        </p:nvSpPr>
        <p:spPr>
          <a:xfrm>
            <a:off x="746760" y="4540238"/>
            <a:ext cx="7292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 the onscreen steps and then click “START” to access the programming environment</a:t>
            </a:r>
          </a:p>
        </p:txBody>
      </p:sp>
      <p:sp>
        <p:nvSpPr>
          <p:cNvPr id="8" name="Right Arrow 9">
            <a:extLst>
              <a:ext uri="{FF2B5EF4-FFF2-40B4-BE49-F238E27FC236}">
                <a16:creationId xmlns:a16="http://schemas.microsoft.com/office/drawing/2014/main" id="{1382DE09-E332-46AA-A2F8-D3D3DEBE21C0}"/>
              </a:ext>
            </a:extLst>
          </p:cNvPr>
          <p:cNvSpPr/>
          <p:nvPr/>
        </p:nvSpPr>
        <p:spPr>
          <a:xfrm>
            <a:off x="4155179" y="2419432"/>
            <a:ext cx="416821" cy="78805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5D965-5060-48CF-9430-3CB20D5EA78B}"/>
              </a:ext>
            </a:extLst>
          </p:cNvPr>
          <p:cNvSpPr/>
          <p:nvPr/>
        </p:nvSpPr>
        <p:spPr>
          <a:xfrm>
            <a:off x="3279334" y="2813458"/>
            <a:ext cx="377743" cy="403795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D7784D-EAFD-430E-BC76-6BE5657874D7}"/>
              </a:ext>
            </a:extLst>
          </p:cNvPr>
          <p:cNvSpPr/>
          <p:nvPr/>
        </p:nvSpPr>
        <p:spPr>
          <a:xfrm>
            <a:off x="6743716" y="3622249"/>
            <a:ext cx="941755" cy="403795"/>
          </a:xfrm>
          <a:prstGeom prst="rect">
            <a:avLst/>
          </a:prstGeom>
          <a:noFill/>
          <a:ln w="3810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CB8BCE-9AB8-4DC3-AE6C-6F7ABC1D3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38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E3C6-D37F-47FF-AA5E-032BB19E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MENU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FA813E-5663-4E99-A0F2-6C2AF1CE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11/08/2020)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8A0F75-9ECB-4387-8525-75C5E105A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36" t="11379" r="11056" b="6389"/>
          <a:stretch/>
        </p:blipFill>
        <p:spPr>
          <a:xfrm>
            <a:off x="1327574" y="2353812"/>
            <a:ext cx="4788747" cy="37388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1F25F4-6DB3-4BFE-A46B-134EC186DEBA}"/>
              </a:ext>
            </a:extLst>
          </p:cNvPr>
          <p:cNvSpPr txBox="1"/>
          <p:nvPr/>
        </p:nvSpPr>
        <p:spPr>
          <a:xfrm>
            <a:off x="241005" y="4357883"/>
            <a:ext cx="1018837" cy="461665"/>
          </a:xfrm>
          <a:prstGeom prst="rect">
            <a:avLst/>
          </a:prstGeom>
          <a:solidFill>
            <a:srgbClr val="FFD5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Create New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848FE-BC61-4EAB-A5B3-01403DFE5404}"/>
              </a:ext>
            </a:extLst>
          </p:cNvPr>
          <p:cNvSpPr txBox="1"/>
          <p:nvPr/>
        </p:nvSpPr>
        <p:spPr>
          <a:xfrm>
            <a:off x="7062195" y="2389782"/>
            <a:ext cx="1432262" cy="276999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Open Saved Project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308A13-E063-426B-9CCB-CD2E8A81B6BB}"/>
              </a:ext>
            </a:extLst>
          </p:cNvPr>
          <p:cNvCxnSpPr>
            <a:cxnSpLocks/>
          </p:cNvCxnSpPr>
          <p:nvPr/>
        </p:nvCxnSpPr>
        <p:spPr>
          <a:xfrm flipV="1">
            <a:off x="1259842" y="4595194"/>
            <a:ext cx="291253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AF1472-35E6-4E7F-BF83-7E7EC1D9EBFE}"/>
              </a:ext>
            </a:extLst>
          </p:cNvPr>
          <p:cNvCxnSpPr>
            <a:cxnSpLocks/>
          </p:cNvCxnSpPr>
          <p:nvPr/>
        </p:nvCxnSpPr>
        <p:spPr>
          <a:xfrm flipH="1">
            <a:off x="4960833" y="2528282"/>
            <a:ext cx="206665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F9CC096-F86C-4EA9-B860-1C4C4A1E5F60}"/>
              </a:ext>
            </a:extLst>
          </p:cNvPr>
          <p:cNvSpPr txBox="1"/>
          <p:nvPr/>
        </p:nvSpPr>
        <p:spPr>
          <a:xfrm>
            <a:off x="2871746" y="1425459"/>
            <a:ext cx="961813" cy="461665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Adding Curriculum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D35C18-D8A4-4B81-ACF3-0495D9906B03}"/>
              </a:ext>
            </a:extLst>
          </p:cNvPr>
          <p:cNvSpPr txBox="1"/>
          <p:nvPr/>
        </p:nvSpPr>
        <p:spPr>
          <a:xfrm>
            <a:off x="3931847" y="1419271"/>
            <a:ext cx="961813" cy="461665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Build Instructions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21A8DB-C374-4F43-B599-757040688CC2}"/>
              </a:ext>
            </a:extLst>
          </p:cNvPr>
          <p:cNvCxnSpPr>
            <a:cxnSpLocks/>
          </p:cNvCxnSpPr>
          <p:nvPr/>
        </p:nvCxnSpPr>
        <p:spPr>
          <a:xfrm>
            <a:off x="3670999" y="1887124"/>
            <a:ext cx="0" cy="5857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0EB773-627F-4673-8782-2FFFB6A0E219}"/>
              </a:ext>
            </a:extLst>
          </p:cNvPr>
          <p:cNvCxnSpPr>
            <a:cxnSpLocks/>
          </p:cNvCxnSpPr>
          <p:nvPr/>
        </p:nvCxnSpPr>
        <p:spPr>
          <a:xfrm>
            <a:off x="4107879" y="1880936"/>
            <a:ext cx="0" cy="5857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08AAAE2-119C-42A1-BF92-AB9F6F1A4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88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8BC6C9-2212-48E1-89C5-2DD7A18EB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350" y="2533015"/>
            <a:ext cx="3227692" cy="2522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8B1E8D-AD3D-482B-8113-768BD88E5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26" t="9635" r="9599" b="6064"/>
          <a:stretch/>
        </p:blipFill>
        <p:spPr>
          <a:xfrm>
            <a:off x="392200" y="2469480"/>
            <a:ext cx="3393962" cy="263957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</p:spPr>
        <p:txBody>
          <a:bodyPr/>
          <a:lstStyle/>
          <a:p>
            <a:r>
              <a:rPr lang="en-US"/>
              <a:t>Copyright © 2020 SPIKE Prime Lessons (primelessons.org) CC-BY-NC-SA.  (Last edit: 11/08/2020)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/>
          <a:lstStyle/>
          <a:p>
            <a:r>
              <a:rPr lang="en-US" dirty="0"/>
              <a:t>Accessing the HELP MENU</a:t>
            </a:r>
          </a:p>
        </p:txBody>
      </p:sp>
      <p:sp>
        <p:nvSpPr>
          <p:cNvPr id="7" name="Rectangle 6"/>
          <p:cNvSpPr/>
          <p:nvPr/>
        </p:nvSpPr>
        <p:spPr>
          <a:xfrm>
            <a:off x="3430301" y="2486496"/>
            <a:ext cx="355861" cy="326438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59350" y="3614790"/>
            <a:ext cx="748277" cy="1117830"/>
          </a:xfrm>
          <a:prstGeom prst="rect">
            <a:avLst/>
          </a:prstGeom>
          <a:noFill/>
          <a:ln w="5715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D558663-AD63-4EE8-B4FC-D21C980C7975}"/>
              </a:ext>
            </a:extLst>
          </p:cNvPr>
          <p:cNvSpPr txBox="1">
            <a:spLocks/>
          </p:cNvSpPr>
          <p:nvPr/>
        </p:nvSpPr>
        <p:spPr>
          <a:xfrm>
            <a:off x="155088" y="1140007"/>
            <a:ext cx="8851752" cy="987932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/>
              <a:t>Click the Settings icon in the Home screen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Navigate to Help on the left hand column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2C94414-E602-4C2B-8F20-18A7FCDF1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06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49D1-D8CE-4104-8CD2-A3E38BA3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CURRICULUM - UNITS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5634FE-E111-4AEE-9D31-956A24518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2367" y="2685332"/>
            <a:ext cx="4539579" cy="3281128"/>
          </a:xfrm>
          <a:ln w="28575">
            <a:solidFill>
              <a:srgbClr val="FFD500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171F5C-18E0-4D39-B373-8D21EE5D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11/08/2020)</a:t>
            </a:r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8F8952-321D-420D-BAAE-6D704763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" y="2685332"/>
            <a:ext cx="4213245" cy="3265888"/>
          </a:xfrm>
          <a:prstGeom prst="rect">
            <a:avLst/>
          </a:prstGeom>
          <a:ln w="28575">
            <a:solidFill>
              <a:srgbClr val="FFD500"/>
            </a:solidFill>
          </a:ln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4BAC5777-B605-4515-B3BC-5D1C170E3356}"/>
              </a:ext>
            </a:extLst>
          </p:cNvPr>
          <p:cNvSpPr txBox="1">
            <a:spLocks/>
          </p:cNvSpPr>
          <p:nvPr/>
        </p:nvSpPr>
        <p:spPr>
          <a:xfrm>
            <a:off x="175260" y="1234758"/>
            <a:ext cx="8809247" cy="1691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Lesson Plans can be found in the Units Section from the Home Menu. </a:t>
            </a:r>
          </a:p>
          <a:p>
            <a:r>
              <a:rPr lang="en-US" dirty="0"/>
              <a:t>Section which unit you want to add and hit Download</a:t>
            </a:r>
          </a:p>
          <a:p>
            <a:r>
              <a:rPr lang="en-US" dirty="0"/>
              <a:t>The FIRST LEGO League Curriculum is called “Competition Ready’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685C14F-E41E-41AE-B56D-77FC7917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1220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Spike Prime Lesson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961BDB"/>
      </a:hlink>
      <a:folHlink>
        <a:srgbClr val="65D7F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ke Prime Template.potx" id="{C1D969FE-89B1-4BE4-BDFA-C32471023150}" vid="{4149DA99-3325-4DAE-8A1C-4D0296C099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1004</TotalTime>
  <Words>895</Words>
  <Application>Microsoft Macintosh PowerPoint</Application>
  <PresentationFormat>On-screen Show (4:3)</PresentationFormat>
  <Paragraphs>102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Gill Sans MT</vt:lpstr>
      <vt:lpstr>Helvetica Neue</vt:lpstr>
      <vt:lpstr>Wingdings 2</vt:lpstr>
      <vt:lpstr>Dividend</vt:lpstr>
      <vt:lpstr>Introduction to  HUB &amp; software</vt:lpstr>
      <vt:lpstr>Lesson Objectives</vt:lpstr>
      <vt:lpstr>The Hub Buttons</vt:lpstr>
      <vt:lpstr>The Hub screen</vt:lpstr>
      <vt:lpstr>Ports, Motors and sensors</vt:lpstr>
      <vt:lpstr>Getting Started</vt:lpstr>
      <vt:lpstr>HOME MENU</vt:lpstr>
      <vt:lpstr>Accessing the HELP MENU</vt:lpstr>
      <vt:lpstr>ADDING CURRICULUM - UNITS</vt:lpstr>
      <vt:lpstr>CREATING A PYTHON PROJECT</vt:lpstr>
      <vt:lpstr>Programming Canvas</vt:lpstr>
      <vt:lpstr>HUB DASHBOARD</vt:lpstr>
      <vt:lpstr>Connecting to brick</vt:lpstr>
      <vt:lpstr>DEFAULT PYTHON CODE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PROGRAMMING LESSON</dc:title>
  <dc:creator>Srinivasan Seshan</dc:creator>
  <cp:lastModifiedBy>Srinivasan Seshan</cp:lastModifiedBy>
  <cp:revision>115</cp:revision>
  <dcterms:created xsi:type="dcterms:W3CDTF">2016-07-04T02:35:12Z</dcterms:created>
  <dcterms:modified xsi:type="dcterms:W3CDTF">2020-11-08T20:59:53Z</dcterms:modified>
</cp:coreProperties>
</file>